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6"/>
  </p:notesMasterIdLst>
  <p:sldIdLst>
    <p:sldId id="310" r:id="rId2"/>
    <p:sldId id="257" r:id="rId3"/>
    <p:sldId id="274" r:id="rId4"/>
    <p:sldId id="279" r:id="rId5"/>
    <p:sldId id="312" r:id="rId6"/>
    <p:sldId id="266" r:id="rId7"/>
    <p:sldId id="285" r:id="rId8"/>
    <p:sldId id="280" r:id="rId9"/>
    <p:sldId id="311" r:id="rId10"/>
    <p:sldId id="267" r:id="rId11"/>
    <p:sldId id="287" r:id="rId12"/>
    <p:sldId id="290" r:id="rId13"/>
    <p:sldId id="299" r:id="rId14"/>
    <p:sldId id="268" r:id="rId15"/>
    <p:sldId id="295" r:id="rId16"/>
    <p:sldId id="316" r:id="rId17"/>
    <p:sldId id="315" r:id="rId18"/>
    <p:sldId id="308" r:id="rId19"/>
    <p:sldId id="297" r:id="rId20"/>
    <p:sldId id="305" r:id="rId21"/>
    <p:sldId id="306" r:id="rId22"/>
    <p:sldId id="303" r:id="rId23"/>
    <p:sldId id="304" r:id="rId24"/>
    <p:sldId id="30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6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onkho2\Desktop\&#1054;&#1090;&#1095;&#1077;&#1090;&#1099;\&#1054;&#1090;&#1095;&#1077;&#1090;%20&#1079;&#1072;%202016\&#1054;&#1090;&#1095;&#1077;&#1090;%20&#1053;&#1058;&#1057;_2016%20&#1075;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4;&#1090;&#1095;&#1077;&#1090;&#1099;\&#1054;&#1090;&#1095;&#1077;&#1090;%20&#1079;&#1072;%202016\&#1054;&#1090;&#1095;&#1077;&#1090;%20&#1053;&#1058;&#1057;_2016%20&#1075;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4;&#1090;&#1095;&#1077;&#1090;&#1099;\&#1054;&#1090;&#1095;&#1077;&#1090;%20&#1079;&#1072;%202016\&#1054;&#1090;&#1095;&#1077;&#1090;%20&#1053;&#1058;&#1057;_2016%20&#1075;\&#1050;&#1085;&#1080;&#1075;&#1072;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4;&#1090;&#1095;&#1077;&#1090;&#1099;\&#1054;&#1090;&#1095;&#1077;&#1090;%20&#1079;&#1072;%202016\&#1054;&#1090;&#1095;&#1077;&#1090;%20&#1053;&#1058;&#1057;_2016%20&#1075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dirty="0"/>
              <a:t>Количество подготовленных статей </a:t>
            </a:r>
            <a:endParaRPr lang="ru-RU" sz="1200" dirty="0" smtClean="0"/>
          </a:p>
          <a:p>
            <a:pPr>
              <a:defRPr sz="1200"/>
            </a:pPr>
            <a:r>
              <a:rPr lang="ru-RU" sz="1200" dirty="0" smtClean="0"/>
              <a:t>по </a:t>
            </a:r>
            <a:r>
              <a:rPr lang="ru-RU" sz="1200" dirty="0"/>
              <a:t>Энциклопедии Олонхо</a:t>
            </a:r>
          </a:p>
        </c:rich>
      </c:tx>
      <c:layout>
        <c:manualLayout>
          <c:xMode val="edge"/>
          <c:yMode val="edge"/>
          <c:x val="0.23362510936132982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2222222222222223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5000000000000001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0555555555555659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Лист1!$B$138:$D$139</c:f>
              <c:strCache>
                <c:ptCount val="3"/>
                <c:pt idx="0">
                  <c:v>I том</c:v>
                </c:pt>
                <c:pt idx="1">
                  <c:v>II том</c:v>
                </c:pt>
                <c:pt idx="2">
                  <c:v>в III томе планируется</c:v>
                </c:pt>
              </c:strCache>
            </c:strRef>
          </c:cat>
          <c:val>
            <c:numRef>
              <c:f>Лист1!$B$140:$D$140</c:f>
              <c:numCache>
                <c:formatCode>General</c:formatCode>
                <c:ptCount val="3"/>
                <c:pt idx="0">
                  <c:v>695</c:v>
                </c:pt>
                <c:pt idx="1">
                  <c:v>498</c:v>
                </c:pt>
                <c:pt idx="2">
                  <c:v>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14678784"/>
        <c:axId val="1614674976"/>
        <c:axId val="0"/>
      </c:bar3DChart>
      <c:catAx>
        <c:axId val="1614678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614674976"/>
        <c:crosses val="autoZero"/>
        <c:auto val="1"/>
        <c:lblAlgn val="ctr"/>
        <c:lblOffset val="100"/>
        <c:noMultiLvlLbl val="0"/>
      </c:catAx>
      <c:valAx>
        <c:axId val="16146749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614678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1522553097065284E-2"/>
                  <c:y val="-6.3872322412730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2.1290774137576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460790138664669E-2"/>
                  <c:y val="-2.1290774137576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3045106194130537E-2"/>
                  <c:y val="-4.2581548275153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Лист1!$D$75:$G$75</c:f>
              <c:strCache>
                <c:ptCount val="4"/>
                <c:pt idx="0">
                  <c:v>2013 г. </c:v>
                </c:pt>
                <c:pt idx="1">
                  <c:v>2014 г. </c:v>
                </c:pt>
                <c:pt idx="2">
                  <c:v>2015 г. </c:v>
                </c:pt>
                <c:pt idx="3">
                  <c:v>2016 г.</c:v>
                </c:pt>
              </c:strCache>
            </c:strRef>
          </c:cat>
          <c:val>
            <c:numRef>
              <c:f>Лист1!$D$76:$G$76</c:f>
              <c:numCache>
                <c:formatCode>General</c:formatCode>
                <c:ptCount val="4"/>
                <c:pt idx="0">
                  <c:v>12</c:v>
                </c:pt>
                <c:pt idx="1">
                  <c:v>16</c:v>
                </c:pt>
                <c:pt idx="2">
                  <c:v>27</c:v>
                </c:pt>
                <c:pt idx="3">
                  <c:v>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14739824"/>
        <c:axId val="1614740912"/>
        <c:axId val="0"/>
      </c:bar3DChart>
      <c:catAx>
        <c:axId val="1614739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14740912"/>
        <c:crosses val="autoZero"/>
        <c:auto val="1"/>
        <c:lblAlgn val="ctr"/>
        <c:lblOffset val="100"/>
        <c:noMultiLvlLbl val="0"/>
      </c:catAx>
      <c:valAx>
        <c:axId val="1614740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147398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Фото (ед.*) 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7777777777777822E-3"/>
                  <c:y val="-6.1538030826084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777777777777822E-3"/>
                  <c:y val="-2.0512676942028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888888888888905E-3"/>
                  <c:y val="-3.4187794903380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3333333333333367E-3"/>
                  <c:y val="-3.4187794903380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7777777777777822E-3"/>
                  <c:y val="-2.7350235922704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Лист1!$B$114:$F$114</c:f>
              <c:strCache>
                <c:ptCount val="5"/>
                <c:pt idx="0">
                  <c:v>2012 г. </c:v>
                </c:pt>
                <c:pt idx="1">
                  <c:v>2013 г. </c:v>
                </c:pt>
                <c:pt idx="2">
                  <c:v>2014 г. </c:v>
                </c:pt>
                <c:pt idx="3">
                  <c:v>2015 г. </c:v>
                </c:pt>
                <c:pt idx="4">
                  <c:v>2016 г. </c:v>
                </c:pt>
              </c:strCache>
            </c:strRef>
          </c:cat>
          <c:val>
            <c:numRef>
              <c:f>Лист1!$B$115:$F$115</c:f>
              <c:numCache>
                <c:formatCode>General</c:formatCode>
                <c:ptCount val="5"/>
                <c:pt idx="0">
                  <c:v>280</c:v>
                </c:pt>
                <c:pt idx="1">
                  <c:v>13360</c:v>
                </c:pt>
                <c:pt idx="2">
                  <c:v>10894</c:v>
                </c:pt>
                <c:pt idx="3">
                  <c:v>11082</c:v>
                </c:pt>
                <c:pt idx="4">
                  <c:v>7566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773850016"/>
        <c:axId val="1773851648"/>
        <c:axId val="0"/>
      </c:bar3DChart>
      <c:catAx>
        <c:axId val="17738500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773851648"/>
        <c:crosses val="autoZero"/>
        <c:auto val="1"/>
        <c:lblAlgn val="ctr"/>
        <c:lblOffset val="100"/>
        <c:noMultiLvlLbl val="0"/>
      </c:catAx>
      <c:valAx>
        <c:axId val="17738516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773850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Видео (Гб) 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111111111111112E-2"/>
                  <c:y val="-4.899340325042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7222222222221721E-3"/>
                  <c:y val="-5.5992460857632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11111111111112E-2"/>
                  <c:y val="-1.3998115214408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1666666666666683E-3"/>
                  <c:y val="-5.5992460857632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3888888888888905E-3"/>
                  <c:y val="-2.0997172821612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Лист1!$B$119:$F$119</c:f>
              <c:strCache>
                <c:ptCount val="5"/>
                <c:pt idx="0">
                  <c:v>2012 г. </c:v>
                </c:pt>
                <c:pt idx="1">
                  <c:v>2013 г. </c:v>
                </c:pt>
                <c:pt idx="2">
                  <c:v>2014 г. </c:v>
                </c:pt>
                <c:pt idx="3">
                  <c:v>2015 г. </c:v>
                </c:pt>
                <c:pt idx="4">
                  <c:v>2016 г. </c:v>
                </c:pt>
              </c:strCache>
            </c:strRef>
          </c:cat>
          <c:val>
            <c:numRef>
              <c:f>Лист1!$B$120:$F$120</c:f>
              <c:numCache>
                <c:formatCode>General</c:formatCode>
                <c:ptCount val="5"/>
                <c:pt idx="0">
                  <c:v>529</c:v>
                </c:pt>
                <c:pt idx="1">
                  <c:v>507.4</c:v>
                </c:pt>
                <c:pt idx="2">
                  <c:v>650.1</c:v>
                </c:pt>
                <c:pt idx="3">
                  <c:v>632.4</c:v>
                </c:pt>
                <c:pt idx="4">
                  <c:v>625.26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73852192"/>
        <c:axId val="1773850560"/>
        <c:axId val="0"/>
      </c:bar3DChart>
      <c:catAx>
        <c:axId val="17738521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773850560"/>
        <c:crosses val="autoZero"/>
        <c:auto val="1"/>
        <c:lblAlgn val="ctr"/>
        <c:lblOffset val="100"/>
        <c:noMultiLvlLbl val="0"/>
      </c:catAx>
      <c:valAx>
        <c:axId val="17738505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773852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D4622-D919-4D62-B86A-1D13B12C7A9A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591E4-08BB-449A-9738-990F9F6BB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031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591E4-08BB-449A-9738-990F9F6BB55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504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591E4-08BB-449A-9738-990F9F6BB55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856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E432C-1228-4D6A-BEF1-E36EF51B8AE6}" type="datetime1">
              <a:rPr lang="ru-RU" smtClean="0"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B159-517B-44E1-B20B-412EC0DE8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E7A6-96F3-479D-B4AA-5950A3D41185}" type="datetime1">
              <a:rPr lang="ru-RU" smtClean="0"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B159-517B-44E1-B20B-412EC0DE8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E41CE-4423-476C-89DE-407F360C7542}" type="datetime1">
              <a:rPr lang="ru-RU" smtClean="0"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B159-517B-44E1-B20B-412EC0DE8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2BDA-B438-435C-8E47-D3ABB38E0B55}" type="datetime1">
              <a:rPr lang="ru-RU" smtClean="0"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B159-517B-44E1-B20B-412EC0DE8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EFC93-AE62-4E5F-A176-0D046D7CB441}" type="datetime1">
              <a:rPr lang="ru-RU" smtClean="0"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B159-517B-44E1-B20B-412EC0DE8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FF11-4FE2-4912-A247-A1AC33133B31}" type="datetime1">
              <a:rPr lang="ru-RU" smtClean="0"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B159-517B-44E1-B20B-412EC0DE8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2701-8A8E-4776-8A87-9184311D3F60}" type="datetime1">
              <a:rPr lang="ru-RU" smtClean="0"/>
              <a:t>10.03.2017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B159-517B-44E1-B20B-412EC0DE8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66503-81D0-489A-A69D-2018A723C96D}" type="datetime1">
              <a:rPr lang="ru-RU" smtClean="0"/>
              <a:t>10.03.2017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B159-517B-44E1-B20B-412EC0DE8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F538-9720-4D7D-A859-445B8114EDCD}" type="datetime1">
              <a:rPr lang="ru-RU" smtClean="0"/>
              <a:t>10.03.2017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B159-517B-44E1-B20B-412EC0DE8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AAFE-F65C-4B00-AB96-B3F564F65E99}" type="datetime1">
              <a:rPr lang="ru-RU" smtClean="0"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B159-517B-44E1-B20B-412EC0DE8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EBB2-5ADE-408C-AE38-D2EFE6C0B036}" type="datetime1">
              <a:rPr lang="ru-RU" smtClean="0"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B159-517B-44E1-B20B-412EC0DE8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A225F-D016-407B-9872-3705D2456AC2}" type="datetime1">
              <a:rPr lang="ru-RU" smtClean="0"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8B159-517B-44E1-B20B-412EC0DE8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868102"/>
            <a:ext cx="792088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sah-RU" sz="1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И НАУКИ РФ</a:t>
            </a:r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sah-RU" sz="1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АВТОНОМНОЕ ОБРАЗОВАТЕЛЬНОЕ УЧРЕЖДЕНИЕ ВЫСШЕГО ПРОФЕССИОНАЛЬНОГО ОБРАЗОВАНИЯ</a:t>
            </a:r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sah-RU" sz="1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“СЕВЕРО-ВОСТОЧНЫЙ  ФЕДЕРАЛЬНЫЙ УНИВЕРСИТЕТ</a:t>
            </a:r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ah-RU" sz="1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ИМЕНИ М.К. АММОСОВА”</a:t>
            </a:r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sah-RU" sz="1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НАУЧНО-ИССЛЕДОВАТЕЛЬСКИЙ ИНСТИТУТ ОЛОНХО</a:t>
            </a:r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14348" y="2924944"/>
            <a:ext cx="7643866" cy="3168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ОТЧЕТ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НАУЧНО-ИССЛЕДОВАТЕЛЬСКОЙ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  </a:t>
            </a:r>
            <a:r>
              <a:rPr lang="sah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НИИ ОЛОНХО СВФУ ИМ. М. К. АММОСОВА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sah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 год </a:t>
            </a:r>
          </a:p>
          <a:p>
            <a:pPr algn="ctr"/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Эмбл СВФУ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79" y="1844824"/>
            <a:ext cx="1444511" cy="1224136"/>
          </a:xfrm>
          <a:prstGeom prst="rect">
            <a:avLst/>
          </a:prstGeom>
        </p:spPr>
      </p:pic>
      <p:pic>
        <p:nvPicPr>
          <p:cNvPr id="8" name="Рисунок 7" descr="Эмблема Олонхо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112" y="1772816"/>
            <a:ext cx="1296144" cy="1296144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B159-517B-44E1-B20B-412EC0DE88A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96413"/>
            <a:ext cx="7920880" cy="17543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 ВЫПОЛНЕНИЯ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ЭТАПА НИР</a:t>
            </a:r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«ЭПИКО-ФОЛЬКЛОРНОЕ НАСЛЕДИЕ НАРОДОВ АРКТИЧЕСКОЙ И СУБАРКТИЧЕСКОЙ ЗОНЫ СЕВЕРО-ВОСТОКА РОССИИ: ТРАНСФОРМАЦИЯ КУЛЬТУРНОГО ПРОСТРАНСТВА, ЦИФРОВЫЕ АРХИВЫ, ИНФОРМАЦИОННАЯ СИСТЕМА»</a:t>
            </a:r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ГРАНТУ РФФИ (НОМЕР ПРОЕКТА: 16-06-00505)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B159-517B-44E1-B20B-412EC0DE88A1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83568" y="2291680"/>
          <a:ext cx="7704856" cy="36576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704856"/>
              </a:tblGrid>
              <a:tr h="370840">
                <a:tc>
                  <a:txBody>
                    <a:bodyPr/>
                    <a:lstStyle/>
                    <a:p>
                      <a:pPr marL="358775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Сформирован единый методологический комплекс технологий проведения экспедиционных исследований.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58775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Исследованы, обоснованы и выбраны методы интервьюирования, анкетирования, полевого эксперимента, наблюдения, сбора документов, применения современных информационных и коммуникационных технологий.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58775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Разработаны методика проведения фольклорных научных экспедиций, методика сканирования артефактов материальной культуры, способы создания 3D моделей на основе сканов, способы демонстрации 3Dмоделей.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58775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Организованы и проведены научные экспедиции в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Верхоянский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Оймяконский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Томпонский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районы РС (Я).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123605"/>
            <a:ext cx="7416824" cy="93724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79388" indent="-179388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Разработаны технологии сканирования и создания 3D модели объекта материального культурного наследия в зависимости от материала и формы (кожа, кость, мех, металл, дерево и т.д.). </a:t>
            </a:r>
          </a:p>
        </p:txBody>
      </p:sp>
      <p:pic>
        <p:nvPicPr>
          <p:cNvPr id="4" name="Рисунок 3" descr="IMG_624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157884" y="3771570"/>
            <a:ext cx="2700000" cy="1800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Рисунок 4" descr="IMG_635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72528" y="3772140"/>
            <a:ext cx="2700000" cy="1800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Рисунок 6" descr="IMG_635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1472" y="3771570"/>
            <a:ext cx="2700000" cy="18000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B159-517B-44E1-B20B-412EC0DE88A1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27584" y="2276872"/>
            <a:ext cx="7416824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9388" indent="-179388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Проведены работы по 3D моделированию (созданию точных пространственных цифровых копий) образцов материальной культуры методами лазерного и фотограмметрического сканирования для сохранения и изучения объектов материального культурного наследия северных этносов, хранящихся в краеведческих музеях и у частных лиц.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85728"/>
            <a:ext cx="792088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«ЭПИКО-ФОЛЬКЛОРНОЕ НАСЛЕДИЕ НАРОДОВ АРКТИЧЕСКОЙ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СУБАРКТИЧЕСКОЙ ЗОНЫ СЕВЕРО-ВОСТОКА РОССИИ: ТРАНСФОРМАЦИЯ КУЛЬТУРНОГО ПРОСТРАНСТВА,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ЦИФРОВЫЕ АРХИВЫ, ИНФОРМАЦИОННАЯ СИСТЕМА»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72" y="1556792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Экспедиционные исследования в Верхоянском улусе РС(Я)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Маршрут проведения экспедиции</a:t>
            </a:r>
            <a:r>
              <a:rPr lang="sah-RU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sah-RU" i="1" dirty="0" smtClean="0">
                <a:latin typeface="Times New Roman" pitchFamily="18" charset="0"/>
                <a:cs typeface="Times New Roman" pitchFamily="18" charset="0"/>
              </a:rPr>
              <a:t>п. Батагай – г. Верхоянск – с. Сайдыы, - с. Табалах.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2701369"/>
            <a:ext cx="4752528" cy="10156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Цель исследования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– комплексное изучение традиций и современного бытования устного, нематериального и материального культурного наследия региона, региональных особенностей</a:t>
            </a:r>
          </a:p>
        </p:txBody>
      </p:sp>
      <p:pic>
        <p:nvPicPr>
          <p:cNvPr id="1026" name="Рисунок 1" descr="20-27_01_2016 Командировка в Верхоянском улусе_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70909" y="2492896"/>
            <a:ext cx="2561531" cy="17081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IMG_9633_369x24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68144" y="4220160"/>
            <a:ext cx="2706233" cy="180112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B159-517B-44E1-B20B-412EC0DE88A1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1" name="Рисунок 10" descr="IMG_962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03848" y="4221288"/>
            <a:ext cx="2700000" cy="1800000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12" name="Рисунок 11" descr="IMG_960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11560" y="4221088"/>
            <a:ext cx="2700000" cy="1800000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285728"/>
            <a:ext cx="792088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«ЭПИКО-ФОЛЬКЛОРНОЕ НАСЛЕДИЕ НАРОДОВ АРКТИЧЕСКОЙ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СУБАРКТИЧЕСКОЙ ЗОНЫ СЕВЕРО-ВОСТОКА РОССИИ: ТРАНСФОРМАЦИЯ КУЛЬТУРНОГО ПРОСТРАНСТВА,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ЦИФРОВЫЕ АРХИВЫ, ИНФОРМАЦИОННАЯ СИСТЕМА»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472" y="1500174"/>
            <a:ext cx="8001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Экспедиционные исследования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Оймяконском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Томпонском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улусах РС(Я)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Маршрут проведения экспедиции</a:t>
            </a:r>
            <a:r>
              <a:rPr lang="sah-RU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sah-RU" i="1" dirty="0" smtClean="0">
                <a:latin typeface="Times New Roman" pitchFamily="18" charset="0"/>
                <a:cs typeface="Times New Roman" pitchFamily="18" charset="0"/>
              </a:rPr>
              <a:t>Оймяконский район, с. Томтор, - с. Оймякон, с. Орто-Балаган - Томпонский район, п. Хандыга, - с. Крест-Хальджай, - с. Мегино-Алдан.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3133417"/>
            <a:ext cx="4896544" cy="10156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Цель исследования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– комплексное изучение традиций и современного бытования устного, нематериального и материального культурного наследия региона, региональных особенностей</a:t>
            </a:r>
          </a:p>
        </p:txBody>
      </p:sp>
      <p:pic>
        <p:nvPicPr>
          <p:cNvPr id="9" name="Picture 2" descr="IMG_6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1273" y="4437112"/>
            <a:ext cx="2680887" cy="1800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4" descr="IMG_6884_369x246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868144" y="2996952"/>
            <a:ext cx="2700000" cy="1800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B258B159-517B-44E1-B20B-412EC0DE88A1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3" name="Рисунок 12" descr="IMG_68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437112"/>
            <a:ext cx="2700000" cy="1800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5" name="Рисунок 14" descr="IMG_60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4437112"/>
            <a:ext cx="2700000" cy="18000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Якутия-на-карте-РФ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71600" y="0"/>
            <a:ext cx="7241129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699800" y="4293096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339752" y="4077080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644552" y="4093840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771808" y="4221088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555776" y="4221088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771808" y="3933064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699800" y="3645032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203856" y="3861056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987824" y="3933064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555776" y="3717032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275864" y="3645024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347872" y="3933064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355984" y="4581136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355976" y="4733536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427984" y="4653136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644016" y="4581128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572008" y="4581128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211960" y="4365112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139952" y="4725152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067952" y="4653136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067952" y="4733536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211960" y="4797160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635896" y="4797152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059840" y="3789040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971600" y="5733256"/>
          <a:ext cx="7200800" cy="7416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440160"/>
                <a:gridCol w="1440160"/>
                <a:gridCol w="1440160"/>
                <a:gridCol w="1440160"/>
                <a:gridCol w="14401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2012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2013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 г.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971600" y="428604"/>
            <a:ext cx="7272808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ПОЛЕВЫЕ ИССЛЕДОВАНИЯ И ЭКСПЕДИЦИИ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2012 ПО 201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гг.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РЕСПУБЛИКЕ САХА (ЯКУТИЯ) 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4860032" y="3068960"/>
            <a:ext cx="216024" cy="21602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012160" y="3933056"/>
            <a:ext cx="216024" cy="21602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148064" y="3933056"/>
            <a:ext cx="216024" cy="21602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4994592"/>
            <a:ext cx="7704856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Верхоянский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район: маршрут – г. Верхоянск, п.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Батагай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с.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Сайдыы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с.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Табалаах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с.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Борулаах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Оймяконский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район: маршрут – с.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Томтор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с. Оймякон, с.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Орто-Балаган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Томпонский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район: маршрут – п. Хандыга, с.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Крест-Хальджай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с.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Мегино-Алдан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B159-517B-44E1-B20B-412EC0DE88A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018358"/>
              </p:ext>
            </p:extLst>
          </p:nvPr>
        </p:nvGraphicFramePr>
        <p:xfrm>
          <a:off x="539552" y="1357298"/>
          <a:ext cx="8032976" cy="187448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15403"/>
                <a:gridCol w="1052263"/>
                <a:gridCol w="957470"/>
                <a:gridCol w="1417485"/>
                <a:gridCol w="1259549"/>
                <a:gridCol w="1141343"/>
                <a:gridCol w="1089463"/>
              </a:tblGrid>
              <a:tr h="471372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НИИ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Олонхо СВФУ</a:t>
                      </a: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Публикации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</a:tr>
              <a:tr h="93174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ВАК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РИНЦ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Times New Roman" pitchFamily="18" charset="0"/>
                          <a:cs typeface="Times New Roman" pitchFamily="18" charset="0"/>
                        </a:rPr>
                        <a:t>WoS</a:t>
                      </a:r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/Scopus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ERIH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(др. заруб.)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Кол-во статей на 1 н.с.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Общее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137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1600" y="500042"/>
            <a:ext cx="727280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ПУБЛИКАЦИОННАЯ АКТИВНОСТЬ НИИ ОЛОНХО СВФУ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2016 г.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714348" y="3643314"/>
          <a:ext cx="7715304" cy="2386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B159-517B-44E1-B20B-412EC0DE88A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IMG_8676.JPG"/>
          <p:cNvPicPr>
            <a:picLocks noChangeAspect="1"/>
          </p:cNvPicPr>
          <p:nvPr/>
        </p:nvPicPr>
        <p:blipFill>
          <a:blip r:embed="rId2" cstate="screen">
            <a:lum bright="20000" contrast="20000"/>
          </a:blip>
          <a:stretch>
            <a:fillRect/>
          </a:stretch>
        </p:blipFill>
        <p:spPr>
          <a:xfrm>
            <a:off x="5796136" y="1268760"/>
            <a:ext cx="2808312" cy="1872207"/>
          </a:xfrm>
          <a:prstGeom prst="rect">
            <a:avLst/>
          </a:prstGeom>
          <a:ln w="9525">
            <a:solidFill>
              <a:srgbClr val="C00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971600" y="476672"/>
            <a:ext cx="727280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УЧАСТИЕ В  МЕЖДУНАРОДНЫХ И ВСЕРОССИЙСКИХ НАУЧНЫХ КОНФЕРЕНЦИЯХ</a:t>
            </a:r>
            <a:endParaRPr lang="ru-RU" b="1" dirty="0" smtClean="0">
              <a:ln w="12700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IMG_2752.JPG"/>
          <p:cNvPicPr>
            <a:picLocks noChangeAspect="1"/>
          </p:cNvPicPr>
          <p:nvPr/>
        </p:nvPicPr>
        <p:blipFill>
          <a:blip r:embed="rId3" cstate="screen">
            <a:lum bright="20000" contrast="20000"/>
          </a:blip>
          <a:srcRect/>
          <a:stretch>
            <a:fillRect/>
          </a:stretch>
        </p:blipFill>
        <p:spPr>
          <a:xfrm>
            <a:off x="467544" y="1268760"/>
            <a:ext cx="2674880" cy="187220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4" name="Рисунок 13" descr="IMG_2567.JPG"/>
          <p:cNvPicPr>
            <a:picLocks noChangeAspect="1"/>
          </p:cNvPicPr>
          <p:nvPr/>
        </p:nvPicPr>
        <p:blipFill>
          <a:blip r:embed="rId4" cstate="screen">
            <a:lum bright="20000" contrast="20000"/>
          </a:blip>
          <a:stretch>
            <a:fillRect/>
          </a:stretch>
        </p:blipFill>
        <p:spPr>
          <a:xfrm>
            <a:off x="3059832" y="1268760"/>
            <a:ext cx="2808312" cy="187220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2" name="Рисунок 21" descr="IMG_372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796136" y="3140968"/>
            <a:ext cx="2808000" cy="1872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7" name="Рисунок 26" descr="IMG_322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67544" y="3140968"/>
            <a:ext cx="2808000" cy="1872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0" name="Рисунок 19" descr="IMG_3245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059832" y="3140968"/>
            <a:ext cx="2808000" cy="1872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8" name="Рисунок 27" descr="DSC_1060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5868144" y="4986000"/>
            <a:ext cx="2804951" cy="1872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1" name="Рисунок 30" descr="DSC_0459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67544" y="4986000"/>
            <a:ext cx="2804951" cy="1872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0" name="Рисунок 29" descr="DSC_9780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3059832" y="4986000"/>
            <a:ext cx="2804951" cy="18720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2132856"/>
            <a:ext cx="46434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ВЫПУСК ИНСТИТУТОМ С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ЕРИИ НАУЧНОГО РЕЦЕНЗИРУЕМОГО ЖУРНАЛА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«ВЕСТНИК СЕВЕРО-ВОСТОЧНОГО ФЕДЕРАЛЬНОГО УНИВЕРСИТЕТА имени М.К. АММОСОВА» «ЭПОСОВЕДЕНИЕ »</a:t>
            </a:r>
          </a:p>
        </p:txBody>
      </p:sp>
      <p:pic>
        <p:nvPicPr>
          <p:cNvPr id="5" name="Рисунок 4" descr="Серия Эпосоведение Вестника  №2 (02) 2016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124744"/>
            <a:ext cx="2946471" cy="453803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B159-517B-44E1-B20B-412EC0DE88A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5" y="1347464"/>
          <a:ext cx="8208912" cy="122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368152"/>
                <a:gridCol w="1368152"/>
                <a:gridCol w="1368152"/>
                <a:gridCol w="1368152"/>
                <a:gridCol w="1368152"/>
              </a:tblGrid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2012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2013</a:t>
                      </a:r>
                      <a:r>
                        <a:rPr lang="ru-RU" sz="1400" baseline="0" dirty="0" smtClean="0"/>
                        <a:t>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2014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2015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2016 г.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ah-RU" sz="1400" b="1" dirty="0">
                          <a:latin typeface="Times New Roman"/>
                          <a:ea typeface="Calibri"/>
                          <a:cs typeface="Times New Roman"/>
                        </a:rPr>
                        <a:t>Фото (ед.*)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ah-RU" sz="1400" b="1" dirty="0">
                          <a:latin typeface="Times New Roman"/>
                          <a:ea typeface="Calibri"/>
                          <a:cs typeface="Times New Roman"/>
                        </a:rPr>
                        <a:t>280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ah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13360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ah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10894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ah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11082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7566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ah-RU" sz="1400" b="1" dirty="0">
                          <a:latin typeface="Times New Roman"/>
                          <a:ea typeface="Calibri"/>
                          <a:cs typeface="Times New Roman"/>
                        </a:rPr>
                        <a:t>Видео </a:t>
                      </a:r>
                      <a:r>
                        <a:rPr lang="sah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(Гб)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ah-RU" sz="1400" b="1" dirty="0">
                          <a:latin typeface="Times New Roman"/>
                          <a:ea typeface="Calibri"/>
                          <a:cs typeface="Times New Roman"/>
                        </a:rPr>
                        <a:t>529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ah-RU" sz="1400" b="1" dirty="0">
                          <a:latin typeface="Times New Roman"/>
                          <a:ea typeface="Calibri"/>
                          <a:cs typeface="Times New Roman"/>
                        </a:rPr>
                        <a:t>507,4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ah-RU" sz="1400" b="1" dirty="0">
                          <a:latin typeface="Times New Roman"/>
                          <a:ea typeface="Calibri"/>
                          <a:cs typeface="Times New Roman"/>
                        </a:rPr>
                        <a:t>650,1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ah-RU" sz="1400" b="1" dirty="0">
                          <a:latin typeface="Times New Roman"/>
                          <a:ea typeface="Calibri"/>
                          <a:cs typeface="Times New Roman"/>
                        </a:rPr>
                        <a:t>632,4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625,26 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71600" y="500042"/>
            <a:ext cx="727280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ah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ОБЪЕМ ФОТО И ВИДЕОМАТЕРИАЛОВ </a:t>
            </a:r>
          </a:p>
          <a:p>
            <a:pPr algn="ctr"/>
            <a:r>
              <a:rPr lang="sah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МЕРОПРИЯТИЯМ ОЛОНХО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0" y="2714620"/>
          <a:ext cx="9144000" cy="1650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0" y="4572008"/>
          <a:ext cx="9144000" cy="15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B159-517B-44E1-B20B-412EC0DE88A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124744"/>
            <a:ext cx="7416824" cy="10801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Республиканский научно-методический форум  «Олонхо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тыла-Ийэ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тыл», </a:t>
            </a:r>
          </a:p>
          <a:p>
            <a:pPr marL="0" indent="0"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посвященный Декаде родного языка и письменности в Республике Саха (Якутия). </a:t>
            </a:r>
          </a:p>
          <a:p>
            <a:pPr marL="0" indent="0"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Дата и место проведения: 18-19 февраля 2016 г., </a:t>
            </a:r>
          </a:p>
          <a:p>
            <a:pPr marL="0" indent="0"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с. Верхневилюйск,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Верхневилюйский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район РС(Я).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620688"/>
            <a:ext cx="727280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НАУЧНЫХ МЕРОПРИЯТИЙ</a:t>
            </a:r>
          </a:p>
        </p:txBody>
      </p:sp>
      <p:pic>
        <p:nvPicPr>
          <p:cNvPr id="1026" name="Picture 2" descr="H:\ЦИФРОВОЙ АРХИВ\МЕРОПРИЯТИЯ\2016_02_08 Командировка_Сунтар_Нюрба_Вилюйск\фото\IMG_0234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 rot="5400000">
            <a:off x="2952120" y="2888881"/>
            <a:ext cx="3240000" cy="2159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B159-517B-44E1-B20B-412EC0DE88A1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9" name="Рисунок 8" descr="IMG_021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235272" y="4509120"/>
            <a:ext cx="3240000" cy="193713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Рисунок 9" descr="IMG_0291.JPG"/>
          <p:cNvPicPr>
            <a:picLocks noChangeAspect="1"/>
          </p:cNvPicPr>
          <p:nvPr/>
        </p:nvPicPr>
        <p:blipFill>
          <a:blip r:embed="rId5" cstate="screen">
            <a:lum bright="20000" contrast="20000"/>
          </a:blip>
          <a:srcRect/>
          <a:stretch>
            <a:fillRect/>
          </a:stretch>
        </p:blipFill>
        <p:spPr>
          <a:xfrm>
            <a:off x="4475272" y="4509120"/>
            <a:ext cx="3240000" cy="193713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Рисунок 5" descr="IMG_0213.JPG"/>
          <p:cNvPicPr>
            <a:picLocks noChangeAspect="1"/>
          </p:cNvPicPr>
          <p:nvPr/>
        </p:nvPicPr>
        <p:blipFill>
          <a:blip r:embed="rId6" cstate="screen">
            <a:lum bright="20000" contrast="20000"/>
          </a:blip>
          <a:stretch>
            <a:fillRect/>
          </a:stretch>
        </p:blipFill>
        <p:spPr>
          <a:xfrm>
            <a:off x="251880" y="2348880"/>
            <a:ext cx="3240000" cy="215999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Рисунок 7" descr="IMG_0294.JPG"/>
          <p:cNvPicPr>
            <a:picLocks noChangeAspect="1"/>
          </p:cNvPicPr>
          <p:nvPr/>
        </p:nvPicPr>
        <p:blipFill>
          <a:blip r:embed="rId7" cstate="screen">
            <a:lum bright="20000" contrast="20000"/>
          </a:blip>
          <a:stretch>
            <a:fillRect/>
          </a:stretch>
        </p:blipFill>
        <p:spPr>
          <a:xfrm>
            <a:off x="5652480" y="2348880"/>
            <a:ext cx="3240000" cy="2159999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42910" y="2660338"/>
          <a:ext cx="7858180" cy="1554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29090"/>
                <a:gridCol w="392909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sah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2016 Г.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НИИ ОЛОНХО СВФУ ИМ. М.К. АММОСОВА</a:t>
                      </a:r>
                      <a:r>
                        <a:rPr lang="sah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sah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ПРОВЕДЕНЫ НИР ПО НАПРАВЛЕНИЯМ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Сравнительное изучение якутского героического эпоса </a:t>
                      </a:r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Олонхо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 эпосами народов мира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Сказительская традиция </a:t>
                      </a:r>
                      <a:r>
                        <a:rPr lang="sah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якутского 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героического эпоса </a:t>
                      </a:r>
                    </a:p>
                    <a:p>
                      <a:pPr lvl="0"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XIX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XX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вв.)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DSCN17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4214818"/>
            <a:ext cx="2400000" cy="1800000"/>
          </a:xfrm>
          <a:prstGeom prst="rect">
            <a:avLst/>
          </a:prstGeom>
        </p:spPr>
      </p:pic>
      <p:pic>
        <p:nvPicPr>
          <p:cNvPr id="9" name="Рисунок 8" descr="DSCN17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29652" y="857232"/>
            <a:ext cx="2400000" cy="1800000"/>
          </a:xfrm>
          <a:prstGeom prst="rect">
            <a:avLst/>
          </a:prstGeom>
        </p:spPr>
      </p:pic>
      <p:pic>
        <p:nvPicPr>
          <p:cNvPr id="10" name="Рисунок 9" descr="DSCN22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29322" y="857232"/>
            <a:ext cx="2400000" cy="1800000"/>
          </a:xfrm>
          <a:prstGeom prst="rect">
            <a:avLst/>
          </a:prstGeom>
        </p:spPr>
      </p:pic>
      <p:pic>
        <p:nvPicPr>
          <p:cNvPr id="11" name="Рисунок 10" descr="IMG_03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4214818"/>
            <a:ext cx="2700000" cy="1800000"/>
          </a:xfrm>
          <a:prstGeom prst="rect">
            <a:avLst/>
          </a:prstGeom>
        </p:spPr>
      </p:pic>
      <p:pic>
        <p:nvPicPr>
          <p:cNvPr id="12" name="Рисунок 11" descr="IMG_4986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000760" y="4200768"/>
            <a:ext cx="2428892" cy="1800000"/>
          </a:xfrm>
          <a:prstGeom prst="rect">
            <a:avLst/>
          </a:prstGeom>
        </p:spPr>
      </p:pic>
      <p:pic>
        <p:nvPicPr>
          <p:cNvPr id="17" name="Рисунок 16" descr="IMG_694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48" y="857232"/>
            <a:ext cx="2700000" cy="1800000"/>
          </a:xfrm>
          <a:prstGeom prst="rect">
            <a:avLst/>
          </a:prstGeom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B159-517B-44E1-B20B-412EC0DE88A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57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7884" y="4071942"/>
            <a:ext cx="2700000" cy="1800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Рисунок 3" descr="IMG_57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9322" y="2285992"/>
            <a:ext cx="2700000" cy="18000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71600" y="620688"/>
            <a:ext cx="727280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НАУЧНЫХ МЕРОПРИЯТИЙ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827584" y="1124744"/>
            <a:ext cx="7416824" cy="1080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Региональная научно-методическая конференция </a:t>
            </a:r>
          </a:p>
          <a:p>
            <a:pPr lvl="0" algn="ctr">
              <a:spcBef>
                <a:spcPct val="20000"/>
              </a:spcBef>
            </a:pP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«Эҥсиэли хочотугар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Олоҥхо Ыһыаҕа».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Дата и место проведения: 11 октября 2016 г., </a:t>
            </a:r>
          </a:p>
          <a:p>
            <a:pPr lvl="0" algn="ctr">
              <a:spcBef>
                <a:spcPct val="2000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с. Нам,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Намский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район РС(Я).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57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116" y="2285992"/>
            <a:ext cx="2700000" cy="1800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Рисунок 10" descr="IMG_59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116" y="4071942"/>
            <a:ext cx="2700000" cy="1800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2" name="Рисунок 11" descr="IMG_596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01090" y="4071942"/>
            <a:ext cx="2700000" cy="1800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3" name="Рисунок 12" descr="IMG_586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01090" y="2285992"/>
            <a:ext cx="2700000" cy="18000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B159-517B-44E1-B20B-412EC0DE88A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620688"/>
            <a:ext cx="727280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НАУЧНЫХ МЕРОПРИЯТИЙ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827584" y="1124744"/>
            <a:ext cx="7416824" cy="1080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Республиканская научно-практическая конференция </a:t>
            </a:r>
          </a:p>
          <a:p>
            <a:pPr lvl="0" algn="ctr">
              <a:spcBef>
                <a:spcPct val="20000"/>
              </a:spcBef>
            </a:pP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«Олоҥхо Ыһыаҕа: төрүт үгэс, сөргүтүү, үйэтитии».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Дата и место проведения: 5-6 декабря 2016 г., </a:t>
            </a:r>
          </a:p>
          <a:p>
            <a:pPr lvl="0" algn="ctr">
              <a:spcBef>
                <a:spcPct val="2000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г. Вилюйск, Вилюйский район РС(Я).</a:t>
            </a:r>
          </a:p>
        </p:txBody>
      </p:sp>
      <p:pic>
        <p:nvPicPr>
          <p:cNvPr id="8" name="Рисунок 7" descr="DSC_01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3568" y="2276872"/>
            <a:ext cx="2232248" cy="3357301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DSC_0021.JPG"/>
          <p:cNvPicPr>
            <a:picLocks noChangeAspect="1"/>
          </p:cNvPicPr>
          <p:nvPr/>
        </p:nvPicPr>
        <p:blipFill>
          <a:blip r:embed="rId3" cstate="print">
            <a:lum bright="20000" contrast="20000"/>
          </a:blip>
          <a:stretch>
            <a:fillRect/>
          </a:stretch>
        </p:blipFill>
        <p:spPr>
          <a:xfrm>
            <a:off x="3016928" y="2276872"/>
            <a:ext cx="2707200" cy="1799999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IMG_6961.JPG"/>
          <p:cNvPicPr>
            <a:picLocks noChangeAspect="1"/>
          </p:cNvPicPr>
          <p:nvPr/>
        </p:nvPicPr>
        <p:blipFill>
          <a:blip r:embed="rId4" cstate="screen">
            <a:lum bright="20000" contrast="20000"/>
          </a:blip>
          <a:stretch>
            <a:fillRect/>
          </a:stretch>
        </p:blipFill>
        <p:spPr>
          <a:xfrm>
            <a:off x="3024128" y="4149080"/>
            <a:ext cx="2700000" cy="180000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IMG_6985.JPG"/>
          <p:cNvPicPr>
            <a:picLocks noChangeAspect="1"/>
          </p:cNvPicPr>
          <p:nvPr/>
        </p:nvPicPr>
        <p:blipFill>
          <a:blip r:embed="rId5" cstate="screen">
            <a:lum bright="20000" contrast="20000"/>
          </a:blip>
          <a:stretch>
            <a:fillRect/>
          </a:stretch>
        </p:blipFill>
        <p:spPr>
          <a:xfrm>
            <a:off x="5796136" y="2276872"/>
            <a:ext cx="2700000" cy="180000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 descr="IMG_7003.JPG"/>
          <p:cNvPicPr>
            <a:picLocks noChangeAspect="1"/>
          </p:cNvPicPr>
          <p:nvPr/>
        </p:nvPicPr>
        <p:blipFill>
          <a:blip r:embed="rId6" cstate="screen">
            <a:lum bright="20000" contrast="20000"/>
          </a:blip>
          <a:stretch>
            <a:fillRect/>
          </a:stretch>
        </p:blipFill>
        <p:spPr>
          <a:xfrm>
            <a:off x="5796136" y="4149080"/>
            <a:ext cx="2700000" cy="180000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B159-517B-44E1-B20B-412EC0DE88A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620688"/>
            <a:ext cx="727280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ЭПИЧЕСКОЕ НАСЛЕДИЕ В СОВРЕМЕННЫХ УСЛОВИЯХ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1806653"/>
            <a:ext cx="7776864" cy="29904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000">
              <a:lnSpc>
                <a:spcPct val="107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соответствии с целью выделяются следующие задачи:</a:t>
            </a:r>
          </a:p>
          <a:p>
            <a:pPr marL="804863" indent="-265113">
              <a:lnSpc>
                <a:spcPct val="107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изучить закономерности функционирования эпического творчества якутского олонхо;</a:t>
            </a:r>
          </a:p>
          <a:p>
            <a:pPr marL="804863" indent="-265113">
              <a:lnSpc>
                <a:spcPct val="107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выявить устойчивые и вариативные конструкции в процессе становления эпического памятника;</a:t>
            </a:r>
          </a:p>
          <a:p>
            <a:pPr marL="804863" indent="-265113">
              <a:lnSpc>
                <a:spcPct val="107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составить методическую программу по сохранению и развитию сказительского искусства якутского олонхо;</a:t>
            </a:r>
          </a:p>
          <a:p>
            <a:pPr marL="804863" indent="-265113">
              <a:lnSpc>
                <a:spcPct val="107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объединить усилия молодежи, специалистов, знатоков, энтузиастов, любителей и общественных объединений для возрождения, увековечения и пропаганды традиционного устного исполнения якутского героического эпоса олонхо.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941328"/>
            <a:ext cx="2161611" cy="1440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75856" y="4941328"/>
            <a:ext cx="2160819" cy="1440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941328"/>
            <a:ext cx="2560000" cy="14400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B159-517B-44E1-B20B-412EC0DE88A1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83568" y="1052736"/>
            <a:ext cx="777686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изучение актуальных вопросов сохранения эпических традиций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современном этапе.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4" y="1165136"/>
          <a:ext cx="7416823" cy="4568120"/>
        </p:xfrm>
        <a:graphic>
          <a:graphicData uri="http://schemas.openxmlformats.org/drawingml/2006/table">
            <a:tbl>
              <a:tblPr/>
              <a:tblGrid>
                <a:gridCol w="304690"/>
                <a:gridCol w="2287598"/>
                <a:gridCol w="1080120"/>
                <a:gridCol w="1440160"/>
                <a:gridCol w="2304255"/>
              </a:tblGrid>
              <a:tr h="8908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84355" marR="84355" marT="42178" marB="4217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C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проекта</a:t>
                      </a:r>
                    </a:p>
                  </a:txBody>
                  <a:tcPr marL="84355" marR="84355" marT="42178" marB="4217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C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Периодич-ность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C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ah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Проведено мероприятий за 2016 год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355" marR="84355" marT="42178" marB="4217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C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ah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Примечание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C90"/>
                    </a:solidFill>
                  </a:tcPr>
                </a:tc>
              </a:tr>
              <a:tr h="11974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84355" marR="84355" marT="42178" marB="4217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3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«Традиционное прослушивание олонхо молодых исполнителей»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(«</a:t>
                      </a:r>
                      <a:r>
                        <a:rPr lang="sah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Ыччат олоҥхотун олоҕурбут ньыманан истии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»)</a:t>
                      </a:r>
                    </a:p>
                  </a:txBody>
                  <a:tcPr marL="84355" marR="84355" marT="42178" marB="4217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3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 в месяц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3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ah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355" marR="84355" marT="42178" marB="4217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3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ah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Экспериментальный проект по воссозданию  современной эпической аудитории слушателей якутского олонхо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3DB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84355" marR="84355" marT="42178" marB="4217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«Олонхо республиканского Ысыаха Молодежи» («Ыччат Ыһыаҕын Олоҥхото»)</a:t>
                      </a:r>
                    </a:p>
                  </a:txBody>
                  <a:tcPr marL="84355" marR="84355" marT="42178" marB="4217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ah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Один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 в год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ah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355" marR="84355" marT="42178" marB="4217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ah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Проект, расчитанный на создание соответствующих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условий для</a:t>
                      </a:r>
                      <a:r>
                        <a:rPr lang="sah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творческой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деятельности молодых исполнителей олонхо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E"/>
                    </a:solidFill>
                  </a:tcPr>
                </a:tc>
              </a:tr>
              <a:tr h="8188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84355" marR="84355" marT="42178" marB="4217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3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«В эфире выступает молодеж»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ah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«Эфиргэ ыччат оло</a:t>
                      </a:r>
                      <a:r>
                        <a:rPr lang="sah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ҥ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холуур»)</a:t>
                      </a:r>
                    </a:p>
                  </a:txBody>
                  <a:tcPr marL="84355" marR="84355" marT="42178" marB="4217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3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 в месяц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3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ah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355" marR="84355" marT="42178" marB="4217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3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ah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Проект, направленный на популяризации сказительского искусства среди молодежи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3DB"/>
                    </a:solidFill>
                  </a:tcPr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B159-517B-44E1-B20B-412EC0DE88A1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71600" y="620688"/>
            <a:ext cx="727280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ЭПИЧЕСКОЕ НАСЛЕДИЕ В СОВРЕМЕННЫХ УСЛОВИЯХ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339588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Благодарим 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B159-517B-44E1-B20B-412EC0DE88A1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908720"/>
            <a:ext cx="792088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 ВЫПОЛНЕНИЯ НИР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«СРАВНИТЕЛЬНОЕ ИЗУЧЕНИЕ ЯКУТСКОГО ГЕРОИЧЕСКОГО ЭПОСА ОЛОНХО В КОНТЕКСТЕ ЭПОСОВ НАРОДОВ МИРА»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2016 ГОД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83568" y="2340330"/>
          <a:ext cx="7776864" cy="25298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44216"/>
                <a:gridCol w="1944216"/>
                <a:gridCol w="1944216"/>
                <a:gridCol w="1944216"/>
              </a:tblGrid>
              <a:tr h="2160240"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«Якутское олонхо К.Г. </a:t>
                      </a:r>
                      <a:r>
                        <a:rPr lang="ru-RU" sz="16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Оросина</a:t>
                      </a:r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6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Нюргун</a:t>
                      </a:r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Боотур</a:t>
                      </a:r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Стремительный» 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6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древне-индийском</a:t>
                      </a:r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эпосе «Рамаяна»: сравнительный</a:t>
                      </a:r>
                      <a:r>
                        <a:rPr lang="ru-RU" sz="16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аспект»</a:t>
                      </a:r>
                      <a:endParaRPr lang="ru-RU" sz="160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0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«Природа в олонхо как отражение национального мировоззрения (на примере эпосов народов Сибири)»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«Ритмико-синтаксические параллелизмы в якутском олонхо и тюрко-монгольских эпосах: сравнительный аспект»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sr-Cyrl-CS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Сравнительное изучение олонхо якутов и маадырлыг тоол тувинцев</a:t>
                      </a:r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3568" y="4615773"/>
            <a:ext cx="7776864" cy="1815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179388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Проведены сравнительные исследования жанра, основных и второстепенных образов, сюжетно-композиционных структур, исполнительского искусства, художественно-изобразительных средств, космогонических представлений, этнокультурного контекста национальных эпосов. В сравнительных исследованиях  памятников мирового эпического наследия определяется общечеловеческая природа эпического наследия и  историко-типологическая общность эпосов, что подтверждает их особо культурный феномен.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B159-517B-44E1-B20B-412EC0DE88A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1753"/>
            <a:ext cx="7920880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sah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 ВЫПОЛНЕНИЯ НИР 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«СКАЗИТЕЛЬСКАЯ ТРАДИЦИЯ </a:t>
            </a:r>
            <a:r>
              <a:rPr lang="sah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ЯКУТСКОГО ГЕРОИЧЕСКОГО ЭПОСА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ВВ.)» ЗА 2016 го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55576" y="1548764"/>
          <a:ext cx="7632849" cy="17373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544283"/>
                <a:gridCol w="2544283"/>
                <a:gridCol w="254428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I.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«Сказительская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традиция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Верхоянского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улуса (</a:t>
                      </a:r>
                      <a:r>
                        <a:rPr lang="en-US" sz="18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XIX</a:t>
                      </a:r>
                      <a:r>
                        <a:rPr lang="ru-RU" sz="18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8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XX</a:t>
                      </a:r>
                      <a:r>
                        <a:rPr lang="ru-RU" sz="18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вв</a:t>
                      </a:r>
                      <a:r>
                        <a:rPr lang="ru-RU" sz="18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)»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II.</a:t>
                      </a:r>
                      <a:r>
                        <a:rPr lang="ru-RU" sz="18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«Эпические традиции и особенности в сюжетной структуре якутского</a:t>
                      </a:r>
                      <a:r>
                        <a:rPr lang="ru-RU" sz="18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эпоса </a:t>
                      </a:r>
                      <a:r>
                        <a:rPr lang="ru-RU" sz="1800" kern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олонхо</a:t>
                      </a:r>
                      <a:r>
                        <a:rPr lang="ru-RU" sz="18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III.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Лингвостилисти-ческие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особенности языкового оформления якутского эпоса олонхо»</a:t>
                      </a:r>
                      <a:endParaRPr lang="ru-RU" sz="1800" b="0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55576" y="3451729"/>
            <a:ext cx="7632848" cy="27161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9388" indent="-179388" algn="just">
              <a:buFont typeface="Wingdings" pitchFamily="2" charset="2"/>
              <a:buChar char="Ø"/>
            </a:pP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Изучена сказительская традиция </a:t>
            </a:r>
            <a:r>
              <a:rPr lang="ru-RU" sz="1550" dirty="0" err="1" smtClean="0">
                <a:latin typeface="Times New Roman" pitchFamily="18" charset="0"/>
                <a:cs typeface="Times New Roman" pitchFamily="18" charset="0"/>
              </a:rPr>
              <a:t>Верхоянского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 улуса. Результат НИР отражен в справочнике «</a:t>
            </a:r>
            <a:r>
              <a:rPr lang="ru-RU" sz="1550" dirty="0" err="1" smtClean="0">
                <a:latin typeface="Times New Roman" pitchFamily="18" charset="0"/>
                <a:cs typeface="Times New Roman" pitchFamily="18" charset="0"/>
              </a:rPr>
              <a:t>Верхоянские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 smtClean="0">
                <a:latin typeface="Times New Roman" pitchFamily="18" charset="0"/>
                <a:cs typeface="Times New Roman" pitchFamily="18" charset="0"/>
              </a:rPr>
              <a:t>олонхосуты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» (2016).</a:t>
            </a:r>
          </a:p>
          <a:p>
            <a:pPr marL="179388" indent="-179388" algn="just">
              <a:buFont typeface="Wingdings" pitchFamily="2" charset="2"/>
              <a:buChar char="Ø"/>
            </a:pP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Рассмотрено творчество современного сказителя К.Н.Никифорова - </a:t>
            </a:r>
            <a:r>
              <a:rPr lang="ru-RU" sz="1550" dirty="0" err="1" smtClean="0">
                <a:latin typeface="Times New Roman" pitchFamily="18" charset="0"/>
                <a:cs typeface="Times New Roman" pitchFamily="18" charset="0"/>
              </a:rPr>
              <a:t>Лёкёчён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 в плане сохранения </a:t>
            </a:r>
            <a:r>
              <a:rPr lang="ru-RU" sz="1550" dirty="0" err="1" smtClean="0">
                <a:latin typeface="Times New Roman" pitchFamily="18" charset="0"/>
                <a:cs typeface="Times New Roman" pitchFamily="18" charset="0"/>
              </a:rPr>
              <a:t>олонхосутом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 сказительских традиций;</a:t>
            </a:r>
          </a:p>
          <a:p>
            <a:pPr marL="179388" indent="-179388" algn="just">
              <a:buFont typeface="Wingdings" pitchFamily="2" charset="2"/>
              <a:buChar char="Ø"/>
            </a:pP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Исследованы </a:t>
            </a:r>
            <a:r>
              <a:rPr lang="sah-RU" sz="1550" dirty="0" smtClean="0">
                <a:latin typeface="Times New Roman" pitchFamily="18" charset="0"/>
                <a:cs typeface="Times New Roman" pitchFamily="18" charset="0"/>
              </a:rPr>
              <a:t>эпические традиции в сюжетной структуре олонхо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550" dirty="0" err="1" smtClean="0">
                <a:latin typeface="Times New Roman" pitchFamily="18" charset="0"/>
                <a:cs typeface="Times New Roman" pitchFamily="18" charset="0"/>
              </a:rPr>
              <a:t>Кётёр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 smtClean="0">
                <a:latin typeface="Times New Roman" pitchFamily="18" charset="0"/>
                <a:cs typeface="Times New Roman" pitchFamily="18" charset="0"/>
              </a:rPr>
              <a:t>Мюлгюн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» Д.М. </a:t>
            </a:r>
            <a:r>
              <a:rPr lang="ru-RU" sz="1550" dirty="0" err="1" smtClean="0">
                <a:latin typeface="Times New Roman" pitchFamily="18" charset="0"/>
                <a:cs typeface="Times New Roman" pitchFamily="18" charset="0"/>
              </a:rPr>
              <a:t>Слепцова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 и «Эр </a:t>
            </a:r>
            <a:r>
              <a:rPr lang="ru-RU" sz="1550" dirty="0" err="1" smtClean="0">
                <a:latin typeface="Times New Roman" pitchFamily="18" charset="0"/>
                <a:cs typeface="Times New Roman" pitchFamily="18" charset="0"/>
              </a:rPr>
              <a:t>Соготох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» Г.Ф. Никулина</a:t>
            </a:r>
            <a:r>
              <a:rPr lang="sah-RU" sz="1550" dirty="0" smtClean="0">
                <a:latin typeface="Times New Roman" pitchFamily="18" charset="0"/>
                <a:cs typeface="Times New Roman" pitchFamily="18" charset="0"/>
              </a:rPr>
              <a:t>, представляющих северные традиции сказительства; </a:t>
            </a:r>
          </a:p>
          <a:p>
            <a:pPr marL="179388" indent="-179388" algn="just">
              <a:buFont typeface="Wingdings" pitchFamily="2" charset="2"/>
              <a:buChar char="Ø"/>
            </a:pPr>
            <a:r>
              <a:rPr lang="sah-RU" sz="15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Изучены способы выражения сравнения в олонхо Н.А. Абрамова «</a:t>
            </a:r>
            <a:r>
              <a:rPr lang="ru-RU" sz="1550" dirty="0" err="1" smtClean="0">
                <a:latin typeface="Times New Roman" pitchFamily="18" charset="0"/>
                <a:cs typeface="Times New Roman" pitchFamily="18" charset="0"/>
              </a:rPr>
              <a:t>Удаганки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 smtClean="0">
                <a:latin typeface="Times New Roman" pitchFamily="18" charset="0"/>
                <a:cs typeface="Times New Roman" pitchFamily="18" charset="0"/>
              </a:rPr>
              <a:t>Уолумар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550" dirty="0" err="1" smtClean="0">
                <a:latin typeface="Times New Roman" pitchFamily="18" charset="0"/>
                <a:cs typeface="Times New Roman" pitchFamily="18" charset="0"/>
              </a:rPr>
              <a:t>Айгыр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550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550" dirty="0" err="1" smtClean="0">
                <a:latin typeface="Times New Roman" pitchFamily="18" charset="0"/>
                <a:cs typeface="Times New Roman" pitchFamily="18" charset="0"/>
              </a:rPr>
              <a:t>Ёлбёт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 smtClean="0">
                <a:latin typeface="Times New Roman" pitchFamily="18" charset="0"/>
                <a:cs typeface="Times New Roman" pitchFamily="18" charset="0"/>
              </a:rPr>
              <a:t>Бэргэн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sah-RU" sz="1550" dirty="0" smtClean="0">
              <a:latin typeface="Times New Roman" pitchFamily="18" charset="0"/>
              <a:cs typeface="Times New Roman" pitchFamily="18" charset="0"/>
            </a:endParaRPr>
          </a:p>
          <a:p>
            <a:pPr marL="179388" indent="-179388" algn="just">
              <a:buFont typeface="Wingdings" pitchFamily="2" charset="2"/>
              <a:buChar char="Ø"/>
            </a:pPr>
            <a:r>
              <a:rPr lang="sah-RU" sz="1550" dirty="0" smtClean="0">
                <a:latin typeface="Times New Roman" pitchFamily="18" charset="0"/>
                <a:cs typeface="Times New Roman" pitchFamily="18" charset="0"/>
              </a:rPr>
              <a:t>В рамках выполнения НИР проделена попытка исследования искусства пения ранних олонхосутов.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B159-517B-44E1-B20B-412EC0DE88A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263249"/>
              </p:ext>
            </p:extLst>
          </p:nvPr>
        </p:nvGraphicFramePr>
        <p:xfrm>
          <a:off x="179512" y="1096092"/>
          <a:ext cx="8712968" cy="5768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794"/>
                <a:gridCol w="1089122"/>
                <a:gridCol w="2904325"/>
                <a:gridCol w="1996723"/>
                <a:gridCol w="998362"/>
                <a:gridCol w="12706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Руково-дитель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проекта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Фонд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Иванов В.Н.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«Якутский героический эпос Олонхо в контексте мировой эпической </a:t>
                      </a:r>
                      <a:r>
                        <a:rPr lang="ru-RU" sz="1400" b="1" dirty="0" err="1">
                          <a:latin typeface="Times New Roman" pitchFamily="18" charset="0"/>
                          <a:cs typeface="Times New Roman" pitchFamily="18" charset="0"/>
                        </a:rPr>
                        <a:t>энциклопедистики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».    №15-04-00496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РГНФ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630 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Поддержан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Иванов В.Н.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«Эпико-фольклорное наследие народов арктической и субарктической зоны </a:t>
                      </a:r>
                      <a:r>
                        <a:rPr lang="ru-RU" sz="1400" b="1" dirty="0" err="1">
                          <a:latin typeface="Times New Roman" pitchFamily="18" charset="0"/>
                          <a:cs typeface="Times New Roman" pitchFamily="18" charset="0"/>
                        </a:rPr>
                        <a:t>Северо-Востока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 России: трансформация культурного пространства, цифровые архивы, информационная система»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№16-06-00505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РФФИ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450 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Поддержан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Иванов В.Н. 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“Анализ современного состояния изученности эпических традиций коренных народов Якутии (</a:t>
                      </a:r>
                      <a:r>
                        <a:rPr lang="ru-RU" sz="1400" b="1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саха</a:t>
                      </a: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эвенов): мониторинг, правовые и методические основы сохранения, информационные системы и цифровые архивы”. </a:t>
                      </a:r>
                      <a:endParaRPr lang="ru-RU" sz="1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Координационная программа «Комплексные научные исследования в Республике Саха (Якутия), направленные на развитие ее производительных сил и социальной сферы на 2016-2020 годы»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000 000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Поддержан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600" y="580618"/>
            <a:ext cx="727280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ВЫПОЛНЕНИЕ НИР ПО ГРАНТАМ И КОНКУРСАМ В 2016 г.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B159-517B-44E1-B20B-412EC0DE88A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299845"/>
            <a:ext cx="7632848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ah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 ВЫПОЛНЕНИЯ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ЭТАПА</a:t>
            </a:r>
            <a:r>
              <a:rPr lang="sah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НИР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«ЯКУТСКИЙ ГЕРОИЧЕСКИЙ ЭПОС ОЛОНХО В КОНТЕКСТЕ МИРОВОЙ ЭПИЧЕСКОЙ ЭНЦИКЛОПЕДИ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sah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И»  (2015-2017)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ah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ГРАНТ РГНФ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НОМЕР ПРОЕКТА:15-04-00496)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1740747"/>
            <a:ext cx="763284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Проведена классификация статей от буквы «Е» до «П», состоящих из понятий, терминов и выражений в якутском эпосе, а также информаций, имеющих отношение к якутскому эпосу;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2780928"/>
            <a:ext cx="763284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58775" indent="-179388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Всего около 70  памятников олонхо стали основными источниками составления научных статей II тома Энциклопедии.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B159-517B-44E1-B20B-412EC0DE88A1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55576" y="3501008"/>
            <a:ext cx="7632848" cy="2800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58775" indent="-179388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 собранного большого материала отобрано и в настоящий том включено 485 энциклопедических статей по разделам: </a:t>
            </a:r>
          </a:p>
          <a:p>
            <a:pPr marL="719138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«Олонхо - якутский героический эпос»;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Олонхосуты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»;«Персонажи и образы»; «Эпические универсалии (Общие понятия и этнонимия)»; «Топонимы»;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Олонховедение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Общие вопросы»;  «Музыкально-песенные особенности олонхо»;  «Язык и поэтика олонхо. Художественно-изобразительные средства»;  «Персоналии, внесшие значительные вклад в собирании,  изучении, сохранении, популяризации олонхо»; «Труды и сборники по олонхо»; «Организации, занимающиеся изучением, сохранением, популяризацией олонхо»;  «Мероприятия и экспедиции» (буквы Е-П).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4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573016"/>
            <a:ext cx="2985770" cy="2033117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83568" y="1096283"/>
            <a:ext cx="468052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58775"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При финансовой поддержке гранта «Академическая мобильность НОФМУ РС(Я)» для накопления опыта по составлению региональных энциклопедий пройдена стажировка в ГАУ Республики Башкортостан в Научно-издательском комплексе «Башкирская энциклопедия» (г. Уфа). </a:t>
            </a:r>
          </a:p>
        </p:txBody>
      </p:sp>
      <p:pic>
        <p:nvPicPr>
          <p:cNvPr id="36866" name="Picture 2" descr="Ответственный по изданиям Института Олонхо посетил НИК «Башкирская энциклопедия»"/>
          <p:cNvPicPr>
            <a:picLocks noChangeAspect="1" noChangeArrowheads="1"/>
          </p:cNvPicPr>
          <p:nvPr/>
        </p:nvPicPr>
        <p:blipFill>
          <a:blip r:embed="rId4" cstate="print"/>
          <a:srcRect l="18657" r="27239"/>
          <a:stretch>
            <a:fillRect/>
          </a:stretch>
        </p:blipFill>
        <p:spPr bwMode="auto">
          <a:xfrm>
            <a:off x="5580112" y="1196752"/>
            <a:ext cx="2610290" cy="216024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B159-517B-44E1-B20B-412EC0DE88A1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323528" y="2996952"/>
          <a:ext cx="522007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938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315888" y="852975"/>
            <a:ext cx="4157293" cy="277152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Рисунок 3" descr="IMG_938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1472" y="852975"/>
            <a:ext cx="4157293" cy="2771529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IMG_8512.JPG"/>
          <p:cNvPicPr>
            <a:picLocks noChangeAspect="1"/>
          </p:cNvPicPr>
          <p:nvPr/>
        </p:nvPicPr>
        <p:blipFill>
          <a:blip r:embed="rId4" cstate="screen">
            <a:lum bright="10000"/>
          </a:blip>
          <a:stretch>
            <a:fillRect/>
          </a:stretch>
        </p:blipFill>
        <p:spPr>
          <a:xfrm>
            <a:off x="2299665" y="3229240"/>
            <a:ext cx="4157294" cy="2771528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B159-517B-44E1-B20B-412EC0DE88A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72808" cy="23083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НИР «АНАЛИЗ СОВРЕМЕННОГО СОСТОЯНИЯ ИЗУЧЕНИЯ ЭПИЧЕСКИХ ТРАДИЦИЙ КОРЕННЫХ НАРОДОВ ЯКУТИИ  (САХА И ЭВЕНОВ): МОНИТОРИНГ,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ПРАВОВЫЕ И МЕТОДИЧЕСКИЕ ОСНОВЫ СОХРАНЕНИЯ,  ИНФОРМАЦИОННЫЕ СИСТЕМЫ И ЦИФРОВЫЕ АРХИВЫ». ПРОЕКТ В РАМКАХ НАПРАВЛЕНИЯ №3 ПРОГРАММЫ КОМПЛЕКСНЫХ НАУЧНЫХ ИССЛЕДОВАНИЙ  В РЕСПУБЛИКЕ САХА (ЯКУТИЯ) 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B159-517B-44E1-B20B-412EC0DE88A1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6" name="Рисунок 5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00243">
            <a:off x="737023" y="3106860"/>
            <a:ext cx="2093949" cy="2880000"/>
          </a:xfrm>
          <a:prstGeom prst="rect">
            <a:avLst/>
          </a:prstGeom>
        </p:spPr>
      </p:pic>
      <p:pic>
        <p:nvPicPr>
          <p:cNvPr id="7" name="Рисунок 6" descr="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212976"/>
            <a:ext cx="2093948" cy="2880000"/>
          </a:xfrm>
          <a:prstGeom prst="rect">
            <a:avLst/>
          </a:prstGeom>
        </p:spPr>
      </p:pic>
      <p:pic>
        <p:nvPicPr>
          <p:cNvPr id="8" name="Рисунок 7" descr="0_A_Титульный-лис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355763">
            <a:off x="4791142" y="3095976"/>
            <a:ext cx="2306460" cy="2880000"/>
          </a:xfrm>
          <a:prstGeom prst="rect">
            <a:avLst/>
          </a:prstGeom>
        </p:spPr>
      </p:pic>
      <p:pic>
        <p:nvPicPr>
          <p:cNvPr id="9" name="Рисунок 8" descr="05.jpg"/>
          <p:cNvPicPr>
            <a:picLocks noChangeAspect="1"/>
          </p:cNvPicPr>
          <p:nvPr/>
        </p:nvPicPr>
        <p:blipFill>
          <a:blip r:embed="rId5" cstate="print"/>
          <a:srcRect l="9471" t="2500" r="2138" b="2489"/>
          <a:stretch>
            <a:fillRect/>
          </a:stretch>
        </p:blipFill>
        <p:spPr>
          <a:xfrm>
            <a:off x="6660232" y="3501008"/>
            <a:ext cx="2122105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1517</Words>
  <Application>Microsoft Office PowerPoint</Application>
  <PresentationFormat>Экран (4:3)</PresentationFormat>
  <Paragraphs>226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olonkho2</dc:creator>
  <cp:lastModifiedBy>OLONKHO</cp:lastModifiedBy>
  <cp:revision>197</cp:revision>
  <dcterms:created xsi:type="dcterms:W3CDTF">2017-03-07T00:42:06Z</dcterms:created>
  <dcterms:modified xsi:type="dcterms:W3CDTF">2017-03-10T04:26:12Z</dcterms:modified>
</cp:coreProperties>
</file>